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73" r:id="rId2"/>
  </p:sldMasterIdLst>
  <p:notesMasterIdLst>
    <p:notesMasterId r:id="rId11"/>
  </p:notesMasterIdLst>
  <p:sldIdLst>
    <p:sldId id="256" r:id="rId3"/>
    <p:sldId id="572" r:id="rId4"/>
    <p:sldId id="586" r:id="rId5"/>
    <p:sldId id="573" r:id="rId6"/>
    <p:sldId id="574" r:id="rId7"/>
    <p:sldId id="575" r:id="rId8"/>
    <p:sldId id="576" r:id="rId9"/>
    <p:sldId id="5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80"/>
    <a:srgbClr val="2142AD"/>
    <a:srgbClr val="067EEC"/>
    <a:srgbClr val="E5FBF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4660"/>
  </p:normalViewPr>
  <p:slideViewPr>
    <p:cSldViewPr>
      <p:cViewPr>
        <p:scale>
          <a:sx n="110" d="100"/>
          <a:sy n="110" d="100"/>
        </p:scale>
        <p:origin x="-16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034C-74FE-45B6-9999-0CF471C6552B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A82B3-EF80-4211-BBA9-79F918FF4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32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96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17032"/>
            <a:ext cx="6400800" cy="2304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90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6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73C79-62F2-4DE7-B7D6-4B8AEAF572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04746-7A14-4126-BCB9-E37C27F4B1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0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7B13A-B01A-400B-8576-BA9AFA9F01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80420-D7EE-4C7B-9EA7-D38BD395C3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9136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EAD79-EE78-4932-8132-FA05936D1B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6C626-8DF8-4DD1-8DBE-620BACBEBC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4167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2215-3D1E-46F1-A4FA-BD921281AB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8AC9D-A483-46D1-8593-60B70784D8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9428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2346F-72AC-4F06-A043-A047EB30BC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F9BCA-5FD3-41BC-8D2D-E6157F2D0A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1433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24F5A-33FF-4087-B220-EBF7A96161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A29A2-CFC2-4982-A496-27220E155E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5574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ABE73-C3F2-4AAE-AC0C-1CE15F67D2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C1383-D9D9-4944-B300-9D75B89C13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6792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5F1E6-5173-4DA5-A229-EE5CAFF0DE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BD1FC-C44E-4D84-AB41-2939DFCA27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967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A696B-E714-4B43-804A-3895BE0E88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76FF1-9768-4E29-A073-BC3D43FF04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4248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285D9-5979-44D6-9DF9-9B898845F1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3C1B2-8A67-48CC-A956-053964E906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346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467544" y="332656"/>
            <a:ext cx="8280920" cy="61206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6820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467544" y="2276872"/>
            <a:ext cx="8280920" cy="41764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468313" y="333375"/>
            <a:ext cx="8280400" cy="165546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21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395536" y="836712"/>
            <a:ext cx="8353177" cy="561662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3528392" cy="44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7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467544" y="332656"/>
            <a:ext cx="8280920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Пятиугольник 3"/>
          <p:cNvSpPr/>
          <p:nvPr userDrawn="1"/>
        </p:nvSpPr>
        <p:spPr>
          <a:xfrm>
            <a:off x="380617" y="1630656"/>
            <a:ext cx="2607207" cy="4608512"/>
          </a:xfrm>
          <a:prstGeom prst="homePlate">
            <a:avLst>
              <a:gd name="adj" fmla="val 2162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 userDrawn="1"/>
        </p:nvSpPr>
        <p:spPr>
          <a:xfrm>
            <a:off x="3275856" y="1620868"/>
            <a:ext cx="2607207" cy="4608512"/>
          </a:xfrm>
          <a:prstGeom prst="homePlate">
            <a:avLst>
              <a:gd name="adj" fmla="val 2162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6156176" y="1643288"/>
            <a:ext cx="2607207" cy="4608512"/>
          </a:xfrm>
          <a:prstGeom prst="homePlate">
            <a:avLst>
              <a:gd name="adj" fmla="val 2162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11188" y="1844675"/>
            <a:ext cx="1657350" cy="4176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5"/>
          </p:nvPr>
        </p:nvSpPr>
        <p:spPr>
          <a:xfrm>
            <a:off x="3491880" y="1859187"/>
            <a:ext cx="1657350" cy="4176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6"/>
          </p:nvPr>
        </p:nvSpPr>
        <p:spPr>
          <a:xfrm>
            <a:off x="6372200" y="1859187"/>
            <a:ext cx="1657350" cy="4176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281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395536" y="404664"/>
            <a:ext cx="4464496" cy="60486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5148064" y="404813"/>
            <a:ext cx="3672086" cy="489639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5148263" y="5589588"/>
            <a:ext cx="3671887" cy="863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i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7233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987824" y="1988840"/>
            <a:ext cx="5760640" cy="18722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</a:t>
            </a:r>
            <a:br>
              <a:rPr lang="ru-RU" dirty="0" smtClean="0"/>
            </a:br>
            <a:r>
              <a:rPr lang="ru-RU" dirty="0" smtClean="0"/>
              <a:t>финального текста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2411751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90194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221088"/>
            <a:ext cx="8353425" cy="23035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ru-RU" dirty="0" smtClean="0"/>
              <a:t> 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63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9E530-5AEB-4891-A075-6F9C79285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243D5-61F6-4303-BEE5-24B671A958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532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EBC83-642B-438D-9D3A-8B07CE9043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E2FDD-CB3A-4462-B101-929A72D587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14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7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6" r:id="rId4"/>
    <p:sldLayoutId id="2147483654" r:id="rId5"/>
    <p:sldLayoutId id="2147483652" r:id="rId6"/>
    <p:sldLayoutId id="214748365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83B9F4-502E-4A07-8E85-6C311D7135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547D4A-70FD-4ED8-B5AC-F660D56EC410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4536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8695590" cy="93610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Основная информация о </a:t>
            </a:r>
            <a:r>
              <a:rPr lang="ru-RU" sz="2800" dirty="0" smtClean="0">
                <a:solidFill>
                  <a:srgbClr val="7030A0"/>
                </a:solidFill>
                <a:effectLst/>
                <a:ea typeface="Calibri"/>
                <a:cs typeface="Times New Roman"/>
              </a:rPr>
              <a:t>Системе </a:t>
            </a:r>
            <a:r>
              <a:rPr lang="ru-RU" sz="2800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поддержки EQAVET в странах Европейского Союза и Восточной Европы</a:t>
            </a:r>
            <a:endParaRPr lang="ru-RU" sz="3200" dirty="0">
              <a:solidFill>
                <a:srgbClr val="7030A0"/>
              </a:solidFill>
              <a:effectLst/>
              <a:ea typeface="Calibri"/>
              <a:cs typeface="Times New Roman"/>
            </a:endParaRPr>
          </a:p>
        </p:txBody>
      </p:sp>
      <p:pic>
        <p:nvPicPr>
          <p:cNvPr id="6" name="Picture 8" descr="Логотип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60440"/>
            <a:ext cx="152056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u.jimdo.com/www69/o/s38a839e0a9728729/img/ifd3033873441f4f0/1432007663/std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465" y="5835748"/>
            <a:ext cx="1056653" cy="947880"/>
          </a:xfrm>
          <a:prstGeom prst="rect">
            <a:avLst/>
          </a:prstGeom>
          <a:gradFill flip="none" rotWithShape="1">
            <a:gsLst>
              <a:gs pos="0">
                <a:srgbClr val="E5FBF2">
                  <a:shade val="30000"/>
                  <a:satMod val="115000"/>
                </a:srgbClr>
              </a:gs>
              <a:gs pos="50000">
                <a:srgbClr val="E5FBF2">
                  <a:shade val="67500"/>
                  <a:satMod val="115000"/>
                </a:srgbClr>
              </a:gs>
              <a:gs pos="100000">
                <a:srgbClr val="E5FBF2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x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560" y="5835748"/>
            <a:ext cx="3149858" cy="10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 descr="10%"/>
          <p:cNvSpPr txBox="1">
            <a:spLocks noChangeArrowheads="1"/>
          </p:cNvSpPr>
          <p:nvPr/>
        </p:nvSpPr>
        <p:spPr bwMode="auto">
          <a:xfrm>
            <a:off x="5383754" y="3933056"/>
            <a:ext cx="360903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b="1" kern="0" dirty="0">
                <a:solidFill>
                  <a:srgbClr val="0021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Т. +7 4852 </a:t>
            </a:r>
            <a:r>
              <a:rPr lang="ru-RU" sz="2000" b="1" kern="0" dirty="0">
                <a:solidFill>
                  <a:srgbClr val="0021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30 35 83</a:t>
            </a:r>
            <a:r>
              <a:rPr lang="ru-RU" b="1" kern="0" dirty="0">
                <a:solidFill>
                  <a:srgbClr val="0021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; </a:t>
            </a:r>
          </a:p>
          <a:p>
            <a:pPr eaLnBrk="0" hangingPunct="0">
              <a:defRPr/>
            </a:pPr>
            <a:r>
              <a:rPr lang="en-US" b="1" kern="0" dirty="0">
                <a:solidFill>
                  <a:srgbClr val="0021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E-mail</a:t>
            </a:r>
            <a:r>
              <a:rPr lang="en-US" b="1" kern="0" dirty="0" smtClean="0">
                <a:solidFill>
                  <a:srgbClr val="0021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  <a:r>
              <a:rPr lang="ru-RU" b="1" kern="0" dirty="0" smtClean="0">
                <a:solidFill>
                  <a:srgbClr val="0021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kern="0" dirty="0" smtClean="0">
                <a:solidFill>
                  <a:srgbClr val="0021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info@dpo-edu.ru</a:t>
            </a:r>
            <a:endParaRPr lang="ru-RU" sz="2000" b="1" kern="0" dirty="0">
              <a:solidFill>
                <a:srgbClr val="B41E1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595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1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9" t="23651" r="67739" b="38175"/>
          <a:stretch/>
        </p:blipFill>
        <p:spPr bwMode="auto">
          <a:xfrm>
            <a:off x="3491880" y="344527"/>
            <a:ext cx="4968552" cy="543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 bwMode="auto">
          <a:xfrm>
            <a:off x="371700" y="679864"/>
            <a:ext cx="3456384" cy="4752528"/>
          </a:xfrm>
          <a:prstGeom prst="rightArrow">
            <a:avLst>
              <a:gd name="adj1" fmla="val 65936"/>
              <a:gd name="adj2" fmla="val 50000"/>
            </a:avLst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3748" y="1901966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Каталог документов Системы поддержки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EQAVET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странах ЕС и Восточной Европы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Выноска-облако 5"/>
          <p:cNvSpPr/>
          <p:nvPr/>
        </p:nvSpPr>
        <p:spPr bwMode="auto">
          <a:xfrm>
            <a:off x="7596336" y="484238"/>
            <a:ext cx="1547664" cy="1260720"/>
          </a:xfrm>
          <a:prstGeom prst="cloudCallou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8364" y="699099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сайте Союза ДПО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7337" y="5591391"/>
            <a:ext cx="379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Аналогичные документы для ОА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4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13"/>
          </p:nvPr>
        </p:nvSpPr>
        <p:spPr>
          <a:xfrm>
            <a:off x="467544" y="1284190"/>
            <a:ext cx="8280920" cy="4680520"/>
          </a:xfrm>
        </p:spPr>
        <p:txBody>
          <a:bodyPr/>
          <a:lstStyle/>
          <a:p>
            <a:pPr marL="357188" indent="-357188"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Законченное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высшее образование;</a:t>
            </a:r>
          </a:p>
          <a:p>
            <a:pPr marL="357188" indent="-357188"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Трехлетний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стаж практической работы в соответствующей области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57188" indent="-357188"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Документ о квалификации установленного образца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57188" indent="-357188">
              <a:buFont typeface="Arial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Участие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стажировочной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оценке (не менее 4-х)</a:t>
            </a:r>
          </a:p>
          <a:p>
            <a:pPr marL="357188" indent="-357188">
              <a:buFont typeface="Arial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поддержания компетентности эксперт по независимой оценке должен участвовать в течение года не менее чем в одной процедуре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аккредитации</a:t>
            </a:r>
          </a:p>
          <a:p>
            <a:pPr marL="0" indent="0" algn="ctr">
              <a:buFont typeface="Arial" charset="0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Эксперт может быть аттестован для проведения аккредитации в одной или нескольких областях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5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229" y="391591"/>
            <a:ext cx="8229600" cy="92233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Базовые требования к экспертам</a:t>
            </a:r>
          </a:p>
        </p:txBody>
      </p:sp>
      <p:pic>
        <p:nvPicPr>
          <p:cNvPr id="23556" name="Picture 2" descr="http://u.jimdo.com/www69/o/s38a839e0a9728729/img/ifd3033873441f4f0/1432007663/std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472" y="116632"/>
            <a:ext cx="1223962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03073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6388482"/>
            <a:ext cx="3401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altLang="ru-RU" sz="16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Базовые требования к экспертам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3"/>
          </p:nvPr>
        </p:nvSpPr>
        <p:spPr>
          <a:xfrm>
            <a:off x="395536" y="1484784"/>
            <a:ext cx="8280920" cy="4680520"/>
          </a:xfrm>
        </p:spPr>
        <p:txBody>
          <a:bodyPr/>
          <a:lstStyle/>
          <a:p>
            <a:pPr marL="463550" indent="-463550" algn="l" defTabSz="1020763">
              <a:lnSpc>
                <a:spcPct val="80000"/>
              </a:lnSpc>
              <a:spcBef>
                <a:spcPts val="200"/>
              </a:spcBef>
              <a:buClr>
                <a:srgbClr val="23286B"/>
              </a:buClr>
              <a:buSzPct val="100000"/>
              <a:defRPr/>
            </a:pPr>
            <a:endParaRPr lang="ru-RU" sz="2400" b="1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463550" indent="-463550" algn="l" defTabSz="1020763">
              <a:lnSpc>
                <a:spcPct val="80000"/>
              </a:lnSpc>
              <a:spcBef>
                <a:spcPts val="200"/>
              </a:spcBef>
              <a:buClr>
                <a:srgbClr val="23286B"/>
              </a:buClr>
              <a:buSzPct val="100000"/>
              <a:defRPr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Контекст организации (условия, в которых функционирует организация)</a:t>
            </a:r>
          </a:p>
          <a:p>
            <a:pPr algn="l" defTabSz="1020763">
              <a:lnSpc>
                <a:spcPct val="80000"/>
              </a:lnSpc>
              <a:spcBef>
                <a:spcPts val="0"/>
              </a:spcBef>
              <a:buClr>
                <a:srgbClr val="23286B"/>
              </a:buClr>
              <a:buSzPct val="100000"/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Понимание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организации и ее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контекста</a:t>
            </a:r>
          </a:p>
          <a:p>
            <a:pPr algn="l" defTabSz="1020763">
              <a:lnSpc>
                <a:spcPct val="80000"/>
              </a:lnSpc>
              <a:spcBef>
                <a:spcPts val="0"/>
              </a:spcBef>
              <a:buClr>
                <a:srgbClr val="23286B"/>
              </a:buClr>
              <a:buSzPct val="100000"/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Понимание потребностей и ожиданий заинтересованных сторон</a:t>
            </a:r>
          </a:p>
          <a:p>
            <a:pPr algn="l" defTabSz="1020763">
              <a:lnSpc>
                <a:spcPct val="80000"/>
              </a:lnSpc>
              <a:spcBef>
                <a:spcPts val="0"/>
              </a:spcBef>
              <a:buClr>
                <a:srgbClr val="23286B"/>
              </a:buClr>
              <a:buSzPct val="100000"/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Установление области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применения</a:t>
            </a:r>
            <a:r>
              <a:rPr lang="de-DE" sz="20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системы менеджмента качества</a:t>
            </a:r>
          </a:p>
          <a:p>
            <a:pPr algn="l" defTabSz="1020763">
              <a:lnSpc>
                <a:spcPct val="80000"/>
              </a:lnSpc>
              <a:spcBef>
                <a:spcPts val="0"/>
              </a:spcBef>
              <a:buClr>
                <a:srgbClr val="23286B"/>
              </a:buClr>
              <a:buSzPct val="100000"/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Система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менеджмента</a:t>
            </a:r>
            <a:r>
              <a:rPr lang="de-DE" sz="20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качества и ее процессы</a:t>
            </a:r>
            <a:endParaRPr lang="ru-RU" sz="2000" b="1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l" defTabSz="1020763">
              <a:lnSpc>
                <a:spcPct val="80000"/>
              </a:lnSpc>
              <a:spcBef>
                <a:spcPts val="200"/>
              </a:spcBef>
              <a:buClr>
                <a:srgbClr val="23286B"/>
              </a:buClr>
              <a:buSzPct val="100000"/>
              <a:defRPr/>
            </a:pPr>
            <a:endParaRPr lang="ru-RU" sz="2400" b="1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l" defTabSz="1020763">
              <a:lnSpc>
                <a:spcPct val="80000"/>
              </a:lnSpc>
              <a:spcBef>
                <a:spcPts val="200"/>
              </a:spcBef>
              <a:buClr>
                <a:srgbClr val="23286B"/>
              </a:buClr>
              <a:buSzPct val="100000"/>
              <a:defRPr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Лидерство 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руководства</a:t>
            </a:r>
            <a:r>
              <a:rPr lang="de-DE" sz="2400" b="1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</a:p>
          <a:p>
            <a:pPr marL="0" lvl="2" algn="l" defTabSz="1020763">
              <a:lnSpc>
                <a:spcPct val="8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Лидерство и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обязательства</a:t>
            </a:r>
            <a:endParaRPr lang="de-DE" sz="2000" dirty="0">
              <a:solidFill>
                <a:srgbClr val="00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0" lvl="2" algn="l" defTabSz="1020763">
              <a:lnSpc>
                <a:spcPct val="8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Политика в области качества</a:t>
            </a:r>
            <a:endParaRPr lang="de-DE" sz="2000" dirty="0">
              <a:solidFill>
                <a:srgbClr val="00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0" lvl="2" algn="l" defTabSz="1020763">
              <a:lnSpc>
                <a:spcPct val="8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Обязанности, ответственность и полномочия организации</a:t>
            </a:r>
            <a:endParaRPr lang="ru-RU" b="1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0" lvl="2" algn="l" defTabSz="1020763">
              <a:lnSpc>
                <a:spcPct val="80000"/>
              </a:lnSpc>
              <a:spcBef>
                <a:spcPts val="0"/>
              </a:spcBef>
              <a:defRPr/>
            </a:pPr>
            <a:endParaRPr lang="ru-RU" b="1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0" lvl="2" algn="l" defTabSz="1020763">
              <a:lnSpc>
                <a:spcPct val="80000"/>
              </a:lnSpc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Планирование</a:t>
            </a:r>
            <a:r>
              <a:rPr lang="de-DE" dirty="0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endParaRPr lang="de-DE" dirty="0">
              <a:solidFill>
                <a:schemeClr val="accent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lvl="2" algn="l" defTabSz="1020763">
              <a:lnSpc>
                <a:spcPct val="8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Действия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 отношении рисков и возможностей</a:t>
            </a:r>
            <a:endParaRPr lang="de-DE" sz="2000" dirty="0">
              <a:solidFill>
                <a:srgbClr val="00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0" lvl="2" algn="l" defTabSz="1020763">
              <a:lnSpc>
                <a:spcPct val="8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Цели в области качества и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планирование их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достижения</a:t>
            </a:r>
          </a:p>
          <a:p>
            <a:pPr marL="0" lvl="2" algn="l" defTabSz="1020763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3. Планирование изменений</a:t>
            </a:r>
          </a:p>
        </p:txBody>
      </p:sp>
      <p:sp>
        <p:nvSpPr>
          <p:cNvPr id="96258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11627" y="620688"/>
            <a:ext cx="7772400" cy="863600"/>
          </a:xfrm>
          <a:prstGeom prst="rect">
            <a:avLst/>
          </a:prstGeom>
        </p:spPr>
        <p:txBody>
          <a:bodyPr/>
          <a:lstStyle/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Критерии общественной аккредитации </a:t>
            </a:r>
          </a:p>
        </p:txBody>
      </p:sp>
      <p:pic>
        <p:nvPicPr>
          <p:cNvPr id="96260" name="Рисунок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12255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80312" y="6309320"/>
            <a:ext cx="1603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Критерии ОА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924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Объект 2"/>
          <p:cNvSpPr>
            <a:spLocks noGrp="1"/>
          </p:cNvSpPr>
          <p:nvPr>
            <p:ph type="subTitle" idx="13"/>
          </p:nvPr>
        </p:nvSpPr>
        <p:spPr>
          <a:xfrm>
            <a:off x="467544" y="836712"/>
            <a:ext cx="8280920" cy="5472608"/>
          </a:xfrm>
        </p:spPr>
        <p:txBody>
          <a:bodyPr/>
          <a:lstStyle/>
          <a:p>
            <a:pPr marL="0" lvl="2" indent="0" defTabSz="1020763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b="1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Поддерживающая (обеспечивающая деятельность)</a:t>
            </a:r>
          </a:p>
          <a:p>
            <a:pPr marL="0" lvl="2" indent="0" defTabSz="1020763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1.</a:t>
            </a:r>
            <a:r>
              <a:rPr lang="ru-RU" altLang="ru-RU" sz="2000" b="1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Ресурсы </a:t>
            </a:r>
            <a:r>
              <a:rPr lang="de-DE" altLang="ru-RU" sz="2000" dirty="0" smtClean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</a:p>
          <a:p>
            <a:pPr marL="0" lvl="1" indent="0" defTabSz="1020763">
              <a:lnSpc>
                <a:spcPct val="80000"/>
              </a:lnSpc>
              <a:spcBef>
                <a:spcPct val="0"/>
              </a:spcBef>
              <a:buSzPct val="120000"/>
              <a:buFont typeface="Arial" charset="0"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2. Компетентность</a:t>
            </a:r>
            <a:endParaRPr lang="de-DE" altLang="ru-RU" sz="2000" dirty="0" smtClean="0">
              <a:solidFill>
                <a:srgbClr val="00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0" lvl="1" indent="0" defTabSz="1020763">
              <a:lnSpc>
                <a:spcPct val="80000"/>
              </a:lnSpc>
              <a:spcBef>
                <a:spcPct val="0"/>
              </a:spcBef>
              <a:buSzPct val="120000"/>
              <a:buFont typeface="Arial" charset="0"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3. Осведомленность </a:t>
            </a:r>
          </a:p>
          <a:p>
            <a:pPr marL="0" lvl="1" indent="0" defTabSz="1020763">
              <a:lnSpc>
                <a:spcPct val="80000"/>
              </a:lnSpc>
              <a:spcBef>
                <a:spcPct val="0"/>
              </a:spcBef>
              <a:buSzPct val="120000"/>
              <a:buFont typeface="Arial" charset="0"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4. Коммуникация</a:t>
            </a:r>
            <a:r>
              <a:rPr lang="de-DE" altLang="ru-RU" sz="2000" dirty="0" smtClean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</a:p>
          <a:p>
            <a:pPr marL="0" lvl="1" indent="0" defTabSz="1020763">
              <a:lnSpc>
                <a:spcPct val="80000"/>
              </a:lnSpc>
              <a:spcBef>
                <a:spcPct val="0"/>
              </a:spcBef>
              <a:buSzPct val="120000"/>
              <a:buFont typeface="Arial" charset="0"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5. Документированная информация</a:t>
            </a:r>
          </a:p>
          <a:p>
            <a:pPr marL="0" lvl="1" indent="0" defTabSz="1020763">
              <a:lnSpc>
                <a:spcPct val="80000"/>
              </a:lnSpc>
              <a:spcBef>
                <a:spcPts val="600"/>
              </a:spcBef>
              <a:buSzPct val="120000"/>
              <a:buFont typeface="Arial" charset="0"/>
              <a:buNone/>
            </a:pPr>
            <a:r>
              <a:rPr lang="ru-RU" altLang="ru-RU" sz="2400" b="1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Организация деятельности</a:t>
            </a:r>
          </a:p>
          <a:p>
            <a:pPr marL="0" lvl="1" indent="0" defTabSz="1020763">
              <a:lnSpc>
                <a:spcPct val="80000"/>
              </a:lnSpc>
              <a:spcBef>
                <a:spcPct val="0"/>
              </a:spcBef>
              <a:buSzPct val="120000"/>
              <a:buFont typeface="Arial" charset="0"/>
              <a:buNone/>
            </a:pPr>
            <a:r>
              <a:rPr lang="ru-RU" altLang="ru-RU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1. Планирование деятельности</a:t>
            </a:r>
          </a:p>
          <a:p>
            <a:pPr marL="0" lvl="1" indent="0" defTabSz="1020763">
              <a:lnSpc>
                <a:spcPct val="80000"/>
              </a:lnSpc>
              <a:spcBef>
                <a:spcPct val="0"/>
              </a:spcBef>
              <a:buSzPct val="120000"/>
              <a:buFont typeface="Arial" charset="0"/>
              <a:buNone/>
            </a:pPr>
            <a:r>
              <a:rPr lang="ru-RU" altLang="ru-RU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2. Установление требований к услугам</a:t>
            </a:r>
          </a:p>
          <a:p>
            <a:pPr marL="0" lvl="1" indent="0" defTabSz="1020763">
              <a:lnSpc>
                <a:spcPct val="80000"/>
              </a:lnSpc>
              <a:spcBef>
                <a:spcPct val="0"/>
              </a:spcBef>
              <a:buSzPct val="120000"/>
              <a:buFont typeface="Arial" charset="0"/>
              <a:buNone/>
            </a:pPr>
            <a:r>
              <a:rPr lang="ru-RU" altLang="ru-RU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3. Проектирование и разработка услуг</a:t>
            </a:r>
          </a:p>
          <a:p>
            <a:pPr marL="0" lvl="1" indent="0" defTabSz="1020763">
              <a:lnSpc>
                <a:spcPct val="80000"/>
              </a:lnSpc>
              <a:spcBef>
                <a:spcPct val="0"/>
              </a:spcBef>
              <a:buSzPct val="120000"/>
              <a:buFont typeface="Arial" charset="0"/>
              <a:buNone/>
            </a:pPr>
            <a:r>
              <a:rPr lang="ru-RU" altLang="ru-RU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4. Управление внешними поставками услуг</a:t>
            </a:r>
          </a:p>
          <a:p>
            <a:pPr marL="0" lvl="1" indent="0" defTabSz="1020763">
              <a:lnSpc>
                <a:spcPct val="80000"/>
              </a:lnSpc>
              <a:spcBef>
                <a:spcPct val="0"/>
              </a:spcBef>
              <a:buSzPct val="120000"/>
              <a:buFont typeface="Arial" charset="0"/>
              <a:buNone/>
            </a:pPr>
            <a:r>
              <a:rPr lang="ru-RU" altLang="ru-RU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5. Предоставление услуг</a:t>
            </a:r>
          </a:p>
          <a:p>
            <a:pPr marL="0" lvl="1" indent="0" defTabSz="1020763">
              <a:lnSpc>
                <a:spcPct val="80000"/>
              </a:lnSpc>
              <a:spcBef>
                <a:spcPct val="0"/>
              </a:spcBef>
              <a:buSzPct val="120000"/>
              <a:buFont typeface="Arial" charset="0"/>
              <a:buNone/>
            </a:pPr>
            <a:r>
              <a:rPr lang="ru-RU" altLang="ru-RU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6. Управление несоответствиями в результатах процесса и услугах</a:t>
            </a:r>
            <a:endParaRPr lang="de-DE" altLang="ru-RU" sz="2000" dirty="0" smtClean="0">
              <a:solidFill>
                <a:srgbClr val="00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236538" indent="-236538" defTabSz="1020763">
              <a:lnSpc>
                <a:spcPct val="80000"/>
              </a:lnSpc>
              <a:spcBef>
                <a:spcPts val="600"/>
              </a:spcBef>
              <a:buClr>
                <a:srgbClr val="23286B"/>
              </a:buClr>
              <a:buSzPct val="120000"/>
              <a:buFont typeface="Arial" charset="0"/>
              <a:buNone/>
            </a:pPr>
            <a:r>
              <a:rPr lang="ru-RU" altLang="ru-RU" sz="2400" b="1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Оценка деятельности</a:t>
            </a:r>
            <a:endParaRPr lang="de-DE" altLang="ru-RU" sz="2400" b="1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236538" indent="-236538" defTabSz="1020763">
              <a:lnSpc>
                <a:spcPct val="80000"/>
              </a:lnSpc>
              <a:spcBef>
                <a:spcPct val="0"/>
              </a:spcBef>
              <a:buSzPct val="120000"/>
              <a:buFont typeface="Arial" charset="0"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1. Мониторинг, измерение, анализ и оценка</a:t>
            </a:r>
            <a:endParaRPr lang="de-DE" altLang="ru-RU" sz="2000" dirty="0" smtClean="0">
              <a:solidFill>
                <a:srgbClr val="00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0" lvl="1" indent="0" defTabSz="1020763">
              <a:lnSpc>
                <a:spcPct val="80000"/>
              </a:lnSpc>
              <a:spcBef>
                <a:spcPct val="0"/>
              </a:spcBef>
              <a:buSzPct val="120000"/>
              <a:buFont typeface="Arial" charset="0"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2. Внутренний аудит</a:t>
            </a:r>
            <a:endParaRPr lang="de-DE" altLang="ru-RU" sz="2000" dirty="0" smtClean="0">
              <a:solidFill>
                <a:srgbClr val="00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236538" indent="-236538" defTabSz="1020763">
              <a:lnSpc>
                <a:spcPct val="80000"/>
              </a:lnSpc>
              <a:spcBef>
                <a:spcPts val="200"/>
              </a:spcBef>
              <a:buClr>
                <a:srgbClr val="23286B"/>
              </a:buClr>
              <a:buSzPct val="120000"/>
              <a:buFont typeface="Arial" charset="0"/>
              <a:buNone/>
            </a:pPr>
            <a:r>
              <a:rPr lang="ru-RU" altLang="ru-RU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3. Анализ со стороны ВР</a:t>
            </a:r>
          </a:p>
          <a:p>
            <a:pPr marL="236538" indent="-236538" defTabSz="1020763">
              <a:lnSpc>
                <a:spcPct val="80000"/>
              </a:lnSpc>
              <a:spcBef>
                <a:spcPts val="600"/>
              </a:spcBef>
              <a:buClr>
                <a:srgbClr val="23286B"/>
              </a:buClr>
              <a:buSzPct val="120000"/>
              <a:buFont typeface="Arial" charset="0"/>
              <a:buNone/>
            </a:pPr>
            <a:r>
              <a:rPr lang="ru-RU" altLang="ru-RU" sz="2400" b="1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Улучшение</a:t>
            </a:r>
            <a:endParaRPr lang="de-DE" altLang="ru-RU" sz="2400" b="1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0" lvl="1" indent="0" defTabSz="1020763">
              <a:lnSpc>
                <a:spcPct val="80000"/>
              </a:lnSpc>
              <a:spcBef>
                <a:spcPct val="0"/>
              </a:spcBef>
              <a:buSzPct val="120000"/>
              <a:buFont typeface="Arial" charset="0"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Verdana" pitchFamily="34" charset="0"/>
              </a:rPr>
              <a:t>1.  Несоответствия и корректирующие действия</a:t>
            </a:r>
            <a:endParaRPr lang="de-DE" altLang="ru-RU" sz="2000" dirty="0" smtClean="0">
              <a:solidFill>
                <a:srgbClr val="000000"/>
              </a:solidFill>
              <a:latin typeface="Times New Roman" pitchFamily="18" charset="0"/>
              <a:ea typeface="Verdana" pitchFamily="34" charset="0"/>
              <a:cs typeface="Verdana" pitchFamily="34" charset="0"/>
            </a:endParaRPr>
          </a:p>
          <a:p>
            <a:pPr marL="0" lvl="1" indent="0" defTabSz="1020763">
              <a:lnSpc>
                <a:spcPct val="80000"/>
              </a:lnSpc>
              <a:spcBef>
                <a:spcPct val="0"/>
              </a:spcBef>
              <a:buSzPct val="120000"/>
              <a:buFont typeface="Arial" charset="0"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Verdana" pitchFamily="34" charset="0"/>
              </a:rPr>
              <a:t>2. Постоянное улучшение</a:t>
            </a:r>
            <a:endParaRPr lang="de-DE" altLang="ru-RU" sz="2000" dirty="0" smtClean="0">
              <a:solidFill>
                <a:srgbClr val="000000"/>
              </a:solidFill>
              <a:latin typeface="Times New Roman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72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Продолжение</a:t>
            </a:r>
          </a:p>
        </p:txBody>
      </p:sp>
      <p:pic>
        <p:nvPicPr>
          <p:cNvPr id="97284" name="Рисунок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1509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80312" y="6309320"/>
            <a:ext cx="1603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Критерии ОА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61082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Логотип 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3785" y="5920130"/>
            <a:ext cx="9493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Логотип 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4299" y="1772816"/>
            <a:ext cx="9493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print">
            <a:lum bright="-8000" contrast="-2000"/>
          </a:blip>
          <a:srcRect/>
          <a:stretch>
            <a:fillRect/>
          </a:stretch>
        </p:blipFill>
        <p:spPr bwMode="auto">
          <a:xfrm>
            <a:off x="6979128" y="1341658"/>
            <a:ext cx="1944216" cy="2643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3555" name="Picture 5" descr="C:\Мои документы\Мои документы\ПРОГРАММЫ СВЫШЕ 1000\МВА\Аккредитация МВА\Серт. МВА РУС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4704"/>
            <a:ext cx="3960440" cy="2638363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79512" y="151249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Профессионально-общественная и упрощенная общественная аккредитация в системе поддержки </a:t>
            </a:r>
            <a:r>
              <a:rPr lang="en-US" sz="2000" b="1" dirty="0" smtClean="0">
                <a:solidFill>
                  <a:srgbClr val="FF0000"/>
                </a:solidFill>
              </a:rPr>
              <a:t>EQAVET </a:t>
            </a:r>
            <a:r>
              <a:rPr lang="ru-RU" sz="2000" b="1" dirty="0" smtClean="0">
                <a:solidFill>
                  <a:srgbClr val="FF0000"/>
                </a:solidFill>
              </a:rPr>
              <a:t>в странах ЕС и Восточной Европы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www.dpo-edu.ru/wordpress/wp-content/uploads/%D0%9E%D1%80%D0%B5%D0%BB%D0%93%D0%98%D0%AD%D0%A2-%D1%80%D1%83%D1%81.-460x2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643183" y="3717032"/>
            <a:ext cx="4177500" cy="267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gapm.ru/files/news/67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32" y="1988839"/>
            <a:ext cx="3863367" cy="255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 rot="16200000">
            <a:off x="1238370" y="4644159"/>
            <a:ext cx="1440160" cy="1080120"/>
            <a:chOff x="1547664" y="5157192"/>
            <a:chExt cx="1440160" cy="1080120"/>
          </a:xfrm>
        </p:grpSpPr>
        <p:sp>
          <p:nvSpPr>
            <p:cNvPr id="5" name="Стрелка вправо 4"/>
            <p:cNvSpPr/>
            <p:nvPr/>
          </p:nvSpPr>
          <p:spPr>
            <a:xfrm>
              <a:off x="1547664" y="5157192"/>
              <a:ext cx="1440160" cy="10801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19672" y="5497197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FF00"/>
                  </a:solidFill>
                </a:rPr>
                <a:t>ПОА</a:t>
              </a:r>
              <a:endParaRPr lang="ru-RU" sz="20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 rot="2430118">
            <a:off x="5497175" y="2511022"/>
            <a:ext cx="1440160" cy="1080120"/>
            <a:chOff x="1851736" y="5144527"/>
            <a:chExt cx="1440160" cy="1080120"/>
          </a:xfrm>
        </p:grpSpPr>
        <p:sp>
          <p:nvSpPr>
            <p:cNvPr id="12" name="Стрелка вправо 11"/>
            <p:cNvSpPr/>
            <p:nvPr/>
          </p:nvSpPr>
          <p:spPr>
            <a:xfrm>
              <a:off x="1851736" y="5144527"/>
              <a:ext cx="1440160" cy="10801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27589" y="5523661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FF00"/>
                  </a:solidFill>
                </a:rPr>
                <a:t>ОА</a:t>
              </a:r>
              <a:endParaRPr lang="ru-RU" sz="20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6" name="Стрелка вправо 15"/>
          <p:cNvSpPr/>
          <p:nvPr/>
        </p:nvSpPr>
        <p:spPr>
          <a:xfrm rot="6950686">
            <a:off x="7971425" y="3554112"/>
            <a:ext cx="630494" cy="440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8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ttp://www.gapm.ru/files/news/67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24175"/>
            <a:ext cx="5976218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C:\Мои документы\Мои документы\ПРОГРАММЫ СВЫШЕ 1000\МВА\Аккредитация МВА\Серт. МВА РУС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-1587"/>
            <a:ext cx="6047940" cy="39631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56176" y="67781"/>
            <a:ext cx="2879874" cy="286232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</a:rPr>
              <a:t>Аккредитованные Союзом ДПО профессиональные образовательные программы вносятся в 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Реестры ПОА </a:t>
            </a:r>
            <a:r>
              <a:rPr lang="ru-RU" sz="2000" b="1" dirty="0" err="1" smtClean="0">
                <a:solidFill>
                  <a:srgbClr val="7030A0"/>
                </a:solidFill>
              </a:rPr>
              <a:t>Минобрнауки</a:t>
            </a:r>
            <a:r>
              <a:rPr lang="ru-RU" sz="2000" b="1" dirty="0" smtClean="0">
                <a:solidFill>
                  <a:srgbClr val="7030A0"/>
                </a:solidFill>
              </a:rPr>
              <a:t> России и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Минпросвещения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России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15" y="4365104"/>
            <a:ext cx="2952329" cy="19389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</a:rPr>
              <a:t>Результаты ПОА и ОА вносятся в международный </a:t>
            </a:r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</a:rPr>
              <a:t>Реестр Системы поддержки </a:t>
            </a:r>
            <a:r>
              <a:rPr lang="en-US" sz="2000" b="1" dirty="0" smtClean="0">
                <a:solidFill>
                  <a:srgbClr val="C0504D">
                    <a:lumMod val="75000"/>
                  </a:srgbClr>
                </a:solidFill>
              </a:rPr>
              <a:t>EQAVET </a:t>
            </a:r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</a:rPr>
              <a:t>в странах ЕС и Восточной Европы</a:t>
            </a:r>
          </a:p>
        </p:txBody>
      </p:sp>
    </p:spTree>
    <p:extLst>
      <p:ext uri="{BB962C8B-B14F-4D97-AF65-F5344CB8AC3E}">
        <p14:creationId xmlns:p14="http://schemas.microsoft.com/office/powerpoint/2010/main" val="363352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algn="l"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2361</TotalTime>
  <Words>344</Words>
  <Application>Microsoft Office PowerPoint</Application>
  <PresentationFormat>Экран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Шаблон</vt:lpstr>
      <vt:lpstr>17_Тема Office</vt:lpstr>
      <vt:lpstr>Основная информация о Системе поддержки EQAVET в странах Европейского Союза и Восточной Европы</vt:lpstr>
      <vt:lpstr>Презентация PowerPoint</vt:lpstr>
      <vt:lpstr>Презентация PowerPoint</vt:lpstr>
      <vt:lpstr>    Базовые требования к экспертам</vt:lpstr>
      <vt:lpstr>Критерии общественной аккредитации </vt:lpstr>
      <vt:lpstr>Продолжение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МОДЕЛЕЙ КАЧЕСТВА ОБРАЗОВАНИЯ НА ОСНОВЕ СРАВНИТЕЛЬНОГО АНАЛИЗА</dc:title>
  <dc:creator>Nina Aniskina</dc:creator>
  <cp:lastModifiedBy>Аниськина</cp:lastModifiedBy>
  <cp:revision>158</cp:revision>
  <dcterms:created xsi:type="dcterms:W3CDTF">2017-09-24T08:44:41Z</dcterms:created>
  <dcterms:modified xsi:type="dcterms:W3CDTF">2023-11-15T11:12:42Z</dcterms:modified>
</cp:coreProperties>
</file>